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63" r:id="rId6"/>
    <p:sldId id="262" r:id="rId7"/>
    <p:sldId id="261"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12/17/2017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246" y="743226"/>
            <a:ext cx="7144871" cy="3591752"/>
          </a:xfrm>
          <a:prstGeom prst="rect">
            <a:avLst/>
          </a:prstGeom>
        </p:spPr>
        <p:txBody>
          <a:bodyPr wrap="square">
            <a:spAutoFit/>
          </a:bodyPr>
          <a:lstStyle/>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Structural Steel Design</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Al Mansour University College</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Civil Engineering Department</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r>
              <a:rPr lang="en-US" sz="4400" baseline="300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th</a:t>
            </a: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 year </a:t>
            </a:r>
            <a:endParaRPr lang="en-US" sz="4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436163" y="5496112"/>
            <a:ext cx="2957605" cy="492122"/>
          </a:xfrm>
          <a:prstGeom prst="rect">
            <a:avLst/>
          </a:prstGeom>
        </p:spPr>
        <p:txBody>
          <a:bodyPr wrap="none">
            <a:spAutoFit/>
          </a:bodyPr>
          <a:lstStyle/>
          <a:p>
            <a:pPr algn="ctr">
              <a:lnSpc>
                <a:spcPct val="115000"/>
              </a:lnSpc>
              <a:spcAft>
                <a:spcPts val="1000"/>
              </a:spcAft>
            </a:pPr>
            <a:r>
              <a:rPr lang="en-US" sz="2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Asst. </a:t>
            </a:r>
            <a:r>
              <a:rPr lang="en-US" sz="2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 Haider Qais</a:t>
            </a:r>
            <a:endParaRPr lang="en-US" sz="10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569409" y="197971"/>
            <a:ext cx="1344407" cy="492122"/>
          </a:xfrm>
          <a:prstGeom prst="rect">
            <a:avLst/>
          </a:prstGeom>
        </p:spPr>
        <p:txBody>
          <a:bodyPr wrap="none">
            <a:spAutoFit/>
          </a:bodyPr>
          <a:lstStyle/>
          <a:p>
            <a:pPr algn="ctr">
              <a:lnSpc>
                <a:spcPct val="115000"/>
              </a:lnSpc>
              <a:spcAft>
                <a:spcPts val="1000"/>
              </a:spcAft>
            </a:pPr>
            <a:r>
              <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Lecture </a:t>
            </a:r>
            <a:r>
              <a:rPr lang="en-US" sz="2400" b="1" u="sng"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endPar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نتيجة بحث الصور عن ‪steel structure design‬‏"/>
          <p:cNvPicPr/>
          <p:nvPr/>
        </p:nvPicPr>
        <p:blipFill>
          <a:blip r:embed="rId2" cstate="email">
            <a:extLst>
              <a:ext uri="{28A0092B-C50C-407E-A947-70E740481C1C}">
                <a14:useLocalDpi xmlns:a14="http://schemas.microsoft.com/office/drawing/2010/main"/>
              </a:ext>
            </a:extLst>
          </a:blip>
          <a:srcRect/>
          <a:stretch>
            <a:fillRect/>
          </a:stretch>
        </p:blipFill>
        <p:spPr bwMode="auto">
          <a:xfrm>
            <a:off x="230692" y="5303315"/>
            <a:ext cx="2021840" cy="1514475"/>
          </a:xfrm>
          <a:prstGeom prst="rect">
            <a:avLst/>
          </a:prstGeom>
          <a:noFill/>
          <a:ln>
            <a:noFill/>
          </a:ln>
        </p:spPr>
      </p:pic>
      <p:pic>
        <p:nvPicPr>
          <p:cNvPr id="8" name="Picture 7" descr="نتيجة بحث الصور عن ‪steel structure design‬‏"/>
          <p:cNvPicPr/>
          <p:nvPr/>
        </p:nvPicPr>
        <p:blipFill rotWithShape="1">
          <a:blip r:embed="rId3" cstate="email">
            <a:extLst>
              <a:ext uri="{28A0092B-C50C-407E-A947-70E740481C1C}">
                <a14:useLocalDpi xmlns:a14="http://schemas.microsoft.com/office/drawing/2010/main"/>
              </a:ext>
            </a:extLst>
          </a:blip>
          <a:srcRect r="-407"/>
          <a:stretch/>
        </p:blipFill>
        <p:spPr bwMode="auto">
          <a:xfrm>
            <a:off x="4396778" y="5124077"/>
            <a:ext cx="2352675" cy="1457325"/>
          </a:xfrm>
          <a:prstGeom prst="rect">
            <a:avLst/>
          </a:prstGeom>
          <a:noFill/>
          <a:ln>
            <a:noFill/>
          </a:ln>
          <a:extLst>
            <a:ext uri="{53640926-AAD7-44D8-BBD7-CCE9431645EC}">
              <a14:shadowObscured xmlns:a14="http://schemas.microsoft.com/office/drawing/2010/main"/>
            </a:ext>
          </a:extLst>
        </p:spPr>
      </p:pic>
      <p:pic>
        <p:nvPicPr>
          <p:cNvPr id="9" name="Picture 8" descr="نتيجة بحث الصور عن ‪steel structure design‬‏"/>
          <p:cNvPicPr/>
          <p:nvPr/>
        </p:nvPicPr>
        <p:blipFill>
          <a:blip r:embed="rId4" cstate="email">
            <a:extLst>
              <a:ext uri="{28A0092B-C50C-407E-A947-70E740481C1C}">
                <a14:useLocalDpi xmlns:a14="http://schemas.microsoft.com/office/drawing/2010/main"/>
              </a:ext>
            </a:extLst>
          </a:blip>
          <a:srcRect/>
          <a:stretch>
            <a:fillRect/>
          </a:stretch>
        </p:blipFill>
        <p:spPr bwMode="auto">
          <a:xfrm>
            <a:off x="2488977" y="4308363"/>
            <a:ext cx="1666875" cy="1252855"/>
          </a:xfrm>
          <a:prstGeom prst="rect">
            <a:avLst/>
          </a:prstGeom>
          <a:noFill/>
          <a:ln>
            <a:noFill/>
          </a:ln>
        </p:spPr>
      </p:pic>
    </p:spTree>
    <p:extLst>
      <p:ext uri="{BB962C8B-B14F-4D97-AF65-F5344CB8AC3E}">
        <p14:creationId xmlns:p14="http://schemas.microsoft.com/office/powerpoint/2010/main" val="2701081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01537" y="2126875"/>
            <a:ext cx="1812120" cy="214970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39632" y="2126875"/>
            <a:ext cx="2082897" cy="248732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544851" y="271806"/>
            <a:ext cx="9873426"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1" i="0" u="none" strike="noStrike" cap="none" normalizeH="0" baseline="0" dirty="0" smtClean="0">
                <a:ln>
                  <a:noFill/>
                </a:ln>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Analysis of Tension Members</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Tension members are structural elements that subjected to axial tensile forces, such as:</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Members in trusses</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Cables in cable-stayed and suspension bridges</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Bracing in frames to resist lateral forces from blast, wind, and earthquake.</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endParaRPr>
          </a:p>
        </p:txBody>
      </p:sp>
      <p:sp>
        <p:nvSpPr>
          <p:cNvPr id="4" name="Rectangle 4"/>
          <p:cNvSpPr>
            <a:spLocks noChangeArrowheads="1"/>
          </p:cNvSpPr>
          <p:nvPr/>
        </p:nvSpPr>
        <p:spPr bwMode="auto">
          <a:xfrm>
            <a:off x="3227294" y="3079376"/>
            <a:ext cx="7393814"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ar-IQ"/>
          </a:p>
        </p:txBody>
      </p:sp>
      <p:sp>
        <p:nvSpPr>
          <p:cNvPr id="5" name="Rectangle 4"/>
          <p:cNvSpPr/>
          <p:nvPr/>
        </p:nvSpPr>
        <p:spPr>
          <a:xfrm>
            <a:off x="2647884" y="4535826"/>
            <a:ext cx="6096000" cy="2322174"/>
          </a:xfrm>
          <a:prstGeom prst="rect">
            <a:avLst/>
          </a:prstGeom>
        </p:spPr>
        <p:txBody>
          <a:bodyPr>
            <a:spAutoFit/>
          </a:bodyPr>
          <a:lstStyle/>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In the early days of steel structures, tension members consisted of rods, bars, and perhaps cables. Today tension members usually consist of single angles, double angles, tees, channels, W sections, or suctions built up from plates or rolled shapes. Another type of tension section often used is the welded tension plate, or flat bar, which is very satisfactory for use in transmission towers, signs, foot bridges.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7487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email">
            <a:extLst>
              <a:ext uri="{28A0092B-C50C-407E-A947-70E740481C1C}">
                <a14:useLocalDpi xmlns:a14="http://schemas.microsoft.com/office/drawing/2010/main"/>
              </a:ext>
            </a:extLst>
          </a:blip>
          <a:srcRect/>
          <a:stretch/>
        </p:blipFill>
        <p:spPr bwMode="auto">
          <a:xfrm>
            <a:off x="3267270" y="181679"/>
            <a:ext cx="5989271" cy="3462118"/>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2035127" y="3793105"/>
            <a:ext cx="9144000" cy="3051092"/>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Nominal strength of tension member:</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550"/>
              </a:lnSpc>
              <a:spcBef>
                <a:spcPts val="35"/>
              </a:spcBef>
              <a:spcAft>
                <a:spcPts val="0"/>
              </a:spcAft>
            </a:pPr>
            <a:r>
              <a:rPr lang="en-US" sz="8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1000"/>
              </a:lnSpc>
              <a:spcAft>
                <a:spcPts val="0"/>
              </a:spcAft>
            </a:pPr>
            <a:r>
              <a:rPr lang="en-US" sz="11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 ductile steel member without holes and subjected to a tensile load can resist without fracture a load larger than its gross-sectional area times its yielding stress.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If, on the other hand, we have a tension member with bolt holes, it can possibly fail by fracture at the net section through the holes. This failure load may very well be smaller than the load required to yield the gross section, apart from the hole.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As a result of the preceding information, the AISC specification D2 states that the nominal strength of a section of a tension member, </a:t>
            </a:r>
            <a:r>
              <a:rPr lang="en-US" dirty="0" err="1">
                <a:latin typeface="Times New Roman" panose="02020603050405020304" pitchFamily="18" charset="0"/>
                <a:ea typeface="Calibri" panose="020F0502020204030204" pitchFamily="34" charset="0"/>
                <a:cs typeface="Arial" panose="020B0604020202020204" pitchFamily="34" charset="0"/>
              </a:rPr>
              <a:t>P</a:t>
            </a:r>
            <a:r>
              <a:rPr lang="en-US" baseline="-25000" dirty="0" err="1">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 is to be the smaller of the values obtained by substituting into the following two expressions: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0021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24110" y="230265"/>
            <a:ext cx="9767668" cy="2768963"/>
          </a:xfrm>
          <a:prstGeom prst="rect">
            <a:avLst/>
          </a:prstGeom>
        </p:spPr>
        <p:txBody>
          <a:bodyPr wrap="square">
            <a:spAutoFit/>
          </a:bodyPr>
          <a:lstStyle/>
          <a:p>
            <a:pPr marL="342900" lvl="0" indent="-342900" algn="just">
              <a:lnSpc>
                <a:spcPct val="115000"/>
              </a:lnSpc>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for the limit state of yielding in the gross section (which is needed to prevent excessive elongation of the member)</a:t>
            </a:r>
            <a:endParaRPr lang="en-US" sz="1400" dirty="0">
              <a:latin typeface="Calibri" panose="020F0502020204030204" pitchFamily="34" charset="0"/>
              <a:ea typeface="Calibri" panose="020F0502020204030204" pitchFamily="34" charset="0"/>
              <a:cs typeface="Arial" panose="020B0604020202020204" pitchFamily="34" charset="0"/>
            </a:endParaRPr>
          </a:p>
          <a:p>
            <a:pPr marL="685800" algn="just">
              <a:lnSpc>
                <a:spcPct val="115000"/>
              </a:lnSpc>
              <a:spcAft>
                <a:spcPts val="0"/>
              </a:spcAft>
            </a:pPr>
            <a:r>
              <a:rPr lang="en-US" dirty="0" err="1">
                <a:latin typeface="Times New Roman" panose="02020603050405020304" pitchFamily="18" charset="0"/>
                <a:ea typeface="Calibri" panose="020F0502020204030204" pitchFamily="34" charset="0"/>
                <a:cs typeface="Arial" panose="020B0604020202020204" pitchFamily="34" charset="0"/>
              </a:rPr>
              <a:t>P</a:t>
            </a:r>
            <a:r>
              <a:rPr lang="en-US" baseline="-25000" dirty="0" err="1">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Times New Roman" panose="02020603050405020304" pitchFamily="18" charset="0"/>
                <a:ea typeface="Calibri" panose="020F0502020204030204" pitchFamily="34" charset="0"/>
                <a:cs typeface="Arial" panose="020B0604020202020204" pitchFamily="34" charset="0"/>
              </a:rPr>
              <a:t>F</a:t>
            </a:r>
            <a:r>
              <a:rPr lang="en-US" baseline="-25000" dirty="0" err="1">
                <a:latin typeface="Times New Roman" panose="02020603050405020304" pitchFamily="18" charset="0"/>
                <a:ea typeface="Calibri" panose="020F0502020204030204" pitchFamily="34" charset="0"/>
                <a:cs typeface="Arial" panose="020B0604020202020204" pitchFamily="34" charset="0"/>
              </a:rPr>
              <a:t>y</a:t>
            </a:r>
            <a:r>
              <a:rPr lang="en-US" dirty="0">
                <a:latin typeface="Times New Roman" panose="02020603050405020304" pitchFamily="18" charset="0"/>
                <a:ea typeface="Calibri" panose="020F0502020204030204" pitchFamily="34" charset="0"/>
                <a:cs typeface="Arial" panose="020B0604020202020204" pitchFamily="34" charset="0"/>
              </a:rPr>
              <a:t> * A</a:t>
            </a:r>
            <a:r>
              <a:rPr lang="en-US" baseline="-25000" dirty="0">
                <a:latin typeface="Times New Roman" panose="02020603050405020304" pitchFamily="18" charset="0"/>
                <a:ea typeface="Calibri" panose="020F0502020204030204" pitchFamily="34" charset="0"/>
                <a:cs typeface="Arial" panose="020B0604020202020204" pitchFamily="34" charset="0"/>
              </a:rPr>
              <a:t>g</a:t>
            </a:r>
            <a:r>
              <a:rPr lang="en-US" dirty="0">
                <a:latin typeface="Times New Roman" panose="02020603050405020304" pitchFamily="18" charset="0"/>
                <a:ea typeface="Calibri" panose="020F0502020204030204" pitchFamily="34" charset="0"/>
                <a:cs typeface="Arial" panose="020B0604020202020204" pitchFamily="34" charset="0"/>
              </a:rPr>
              <a:t> (AISC equation D2-1)</a:t>
            </a:r>
            <a:endParaRPr lang="en-US" sz="1400" dirty="0">
              <a:latin typeface="Calibri" panose="020F0502020204030204" pitchFamily="34" charset="0"/>
              <a:ea typeface="Calibri" panose="020F0502020204030204" pitchFamily="34" charset="0"/>
              <a:cs typeface="Arial" panose="020B0604020202020204" pitchFamily="34" charset="0"/>
            </a:endParaRPr>
          </a:p>
          <a:p>
            <a:pPr marL="457200">
              <a:lnSpc>
                <a:spcPct val="115000"/>
              </a:lnSpc>
              <a:spcAft>
                <a:spcPts val="1000"/>
              </a:spcAft>
            </a:pPr>
            <a:r>
              <a:rPr lang="en-US" dirty="0" err="1">
                <a:latin typeface="AMGDT" panose="02000400000000000000" pitchFamily="2" charset="0"/>
                <a:ea typeface="Calibri" panose="020F0502020204030204" pitchFamily="34" charset="0"/>
                <a:cs typeface="Times New Roman" panose="02020603050405020304" pitchFamily="18" charset="0"/>
              </a:rPr>
              <a:t>n</a:t>
            </a:r>
            <a:r>
              <a:rPr lang="en-US" baseline="-25000" dirty="0" err="1">
                <a:latin typeface="Times New Roman" panose="02020603050405020304" pitchFamily="18" charset="0"/>
                <a:ea typeface="Calibri" panose="020F0502020204030204" pitchFamily="34" charset="0"/>
                <a:cs typeface="Arial" panose="020B0604020202020204" pitchFamily="34" charset="0"/>
              </a:rPr>
              <a:t>t</a:t>
            </a:r>
            <a:r>
              <a:rPr lang="en-US" dirty="0" err="1">
                <a:latin typeface="Times New Roman" panose="02020603050405020304" pitchFamily="18" charset="0"/>
                <a:ea typeface="Calibri" panose="020F0502020204030204" pitchFamily="34" charset="0"/>
                <a:cs typeface="Arial" panose="020B0604020202020204" pitchFamily="34" charset="0"/>
              </a:rPr>
              <a:t>P</a:t>
            </a:r>
            <a:r>
              <a:rPr lang="en-US" baseline="-25000" dirty="0" err="1">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AMGDT" panose="02000400000000000000" pitchFamily="2" charset="0"/>
                <a:ea typeface="Calibri" panose="020F0502020204030204" pitchFamily="34" charset="0"/>
                <a:cs typeface="Times New Roman" panose="02020603050405020304" pitchFamily="18" charset="0"/>
              </a:rPr>
              <a:t>n</a:t>
            </a:r>
            <a:r>
              <a:rPr lang="en-US" baseline="-25000" dirty="0" err="1">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Times New Roman" panose="02020603050405020304" pitchFamily="18" charset="0"/>
                <a:ea typeface="Calibri" panose="020F0502020204030204" pitchFamily="34" charset="0"/>
                <a:cs typeface="Arial" panose="020B0604020202020204" pitchFamily="34" charset="0"/>
              </a:rPr>
              <a:t>F</a:t>
            </a:r>
            <a:r>
              <a:rPr lang="en-US" baseline="-25000" dirty="0" err="1">
                <a:latin typeface="Times New Roman" panose="02020603050405020304" pitchFamily="18" charset="0"/>
                <a:ea typeface="Calibri" panose="020F0502020204030204" pitchFamily="34" charset="0"/>
                <a:cs typeface="Arial" panose="020B0604020202020204" pitchFamily="34" charset="0"/>
              </a:rPr>
              <a:t>y</a:t>
            </a:r>
            <a:r>
              <a:rPr lang="en-US" dirty="0">
                <a:latin typeface="Times New Roman" panose="02020603050405020304" pitchFamily="18" charset="0"/>
                <a:ea typeface="Calibri" panose="020F0502020204030204" pitchFamily="34" charset="0"/>
                <a:cs typeface="Arial" panose="020B0604020202020204" pitchFamily="34" charset="0"/>
              </a:rPr>
              <a:t> * A</a:t>
            </a:r>
            <a:r>
              <a:rPr lang="en-US" baseline="-25000" dirty="0">
                <a:latin typeface="Times New Roman" panose="02020603050405020304" pitchFamily="18" charset="0"/>
                <a:ea typeface="Calibri" panose="020F0502020204030204" pitchFamily="34" charset="0"/>
                <a:cs typeface="Arial" panose="020B0604020202020204" pitchFamily="34" charset="0"/>
              </a:rPr>
              <a:t>g</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err="1">
                <a:latin typeface="AMGDT" panose="02000400000000000000" pitchFamily="2" charset="0"/>
                <a:ea typeface="Calibri" panose="020F0502020204030204" pitchFamily="34" charset="0"/>
                <a:cs typeface="Times New Roman" panose="02020603050405020304" pitchFamily="18" charset="0"/>
              </a:rPr>
              <a:t>n</a:t>
            </a:r>
            <a:r>
              <a:rPr lang="en-US" baseline="-25000" dirty="0" err="1">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=0.9 for the LRFD and Ω</a:t>
            </a:r>
            <a:r>
              <a:rPr lang="en-US" baseline="-25000" dirty="0">
                <a:latin typeface="Times New Roman" panose="02020603050405020304" pitchFamily="18" charset="0"/>
                <a:ea typeface="Calibri" panose="020F0502020204030204" pitchFamily="34" charset="0"/>
                <a:cs typeface="Arial" panose="020B0604020202020204" pitchFamily="34" charset="0"/>
              </a:rPr>
              <a:t>t</a:t>
            </a: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1.67 for ASD)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68580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For tensile rupture in the net section, as where bolt or rivet holes are present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685800" algn="just">
              <a:lnSpc>
                <a:spcPct val="115000"/>
              </a:lnSpc>
              <a:spcAft>
                <a:spcPts val="0"/>
              </a:spcAft>
            </a:pPr>
            <a:r>
              <a:rPr lang="en-US" dirty="0" err="1">
                <a:latin typeface="Times New Roman" panose="02020603050405020304" pitchFamily="18" charset="0"/>
                <a:ea typeface="Calibri" panose="020F0502020204030204" pitchFamily="34" charset="0"/>
                <a:cs typeface="Arial" panose="020B0604020202020204" pitchFamily="34" charset="0"/>
              </a:rPr>
              <a:t>P</a:t>
            </a:r>
            <a:r>
              <a:rPr lang="en-US" baseline="-25000" dirty="0" err="1">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 = F</a:t>
            </a:r>
            <a:r>
              <a:rPr lang="en-US" baseline="-25000"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 * A</a:t>
            </a:r>
            <a:r>
              <a:rPr lang="en-US" baseline="-2500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 (AISC equation D2-2)</a:t>
            </a:r>
            <a:endParaRPr lang="en-US" sz="1400" dirty="0">
              <a:latin typeface="Calibri" panose="020F0502020204030204" pitchFamily="34" charset="0"/>
              <a:ea typeface="Calibri" panose="020F0502020204030204" pitchFamily="34" charset="0"/>
              <a:cs typeface="Arial" panose="020B0604020202020204" pitchFamily="34" charset="0"/>
            </a:endParaRPr>
          </a:p>
          <a:p>
            <a:pPr marL="685800" algn="just">
              <a:lnSpc>
                <a:spcPct val="115000"/>
              </a:lnSpc>
              <a:spcAft>
                <a:spcPts val="0"/>
              </a:spcAft>
            </a:pPr>
            <a:r>
              <a:rPr lang="en-US" dirty="0" err="1">
                <a:latin typeface="AMGDT" panose="02000400000000000000" pitchFamily="2" charset="0"/>
                <a:ea typeface="Calibri" panose="020F0502020204030204" pitchFamily="34" charset="0"/>
                <a:cs typeface="Times New Roman" panose="02020603050405020304" pitchFamily="18" charset="0"/>
              </a:rPr>
              <a:t>n</a:t>
            </a:r>
            <a:r>
              <a:rPr lang="en-US" baseline="-25000" dirty="0" err="1">
                <a:latin typeface="Times New Roman" panose="02020603050405020304" pitchFamily="18" charset="0"/>
                <a:ea typeface="Calibri" panose="020F0502020204030204" pitchFamily="34" charset="0"/>
                <a:cs typeface="Arial" panose="020B0604020202020204" pitchFamily="34" charset="0"/>
              </a:rPr>
              <a:t>t</a:t>
            </a:r>
            <a:r>
              <a:rPr lang="en-US" dirty="0" err="1">
                <a:latin typeface="Times New Roman" panose="02020603050405020304" pitchFamily="18" charset="0"/>
                <a:ea typeface="Calibri" panose="020F0502020204030204" pitchFamily="34" charset="0"/>
                <a:cs typeface="Arial" panose="020B0604020202020204" pitchFamily="34" charset="0"/>
              </a:rPr>
              <a:t>P</a:t>
            </a:r>
            <a:r>
              <a:rPr lang="en-US" baseline="-25000" dirty="0" err="1">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 = </a:t>
            </a:r>
            <a:r>
              <a:rPr lang="en-US" dirty="0" err="1">
                <a:latin typeface="AMGDT" panose="02000400000000000000" pitchFamily="2" charset="0"/>
                <a:ea typeface="Calibri" panose="020F0502020204030204" pitchFamily="34" charset="0"/>
                <a:cs typeface="Times New Roman" panose="02020603050405020304" pitchFamily="18" charset="0"/>
              </a:rPr>
              <a:t>n</a:t>
            </a:r>
            <a:r>
              <a:rPr lang="en-US" baseline="-25000" dirty="0" err="1">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 * F</a:t>
            </a:r>
            <a:r>
              <a:rPr lang="en-US" baseline="-25000"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 * A</a:t>
            </a:r>
            <a:r>
              <a:rPr lang="en-US" baseline="-2500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dirty="0" err="1">
                <a:latin typeface="AMGDT" panose="02000400000000000000" pitchFamily="2" charset="0"/>
                <a:ea typeface="Calibri" panose="020F0502020204030204" pitchFamily="34" charset="0"/>
                <a:cs typeface="Times New Roman" panose="02020603050405020304" pitchFamily="18" charset="0"/>
              </a:rPr>
              <a:t>n</a:t>
            </a:r>
            <a:r>
              <a:rPr lang="en-US" baseline="-25000" dirty="0" err="1">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=0.75 for the LRFD and Ω</a:t>
            </a:r>
            <a:r>
              <a:rPr lang="en-US" baseline="-25000" dirty="0">
                <a:latin typeface="Times New Roman" panose="02020603050405020304" pitchFamily="18" charset="0"/>
                <a:ea typeface="Calibri" panose="020F0502020204030204" pitchFamily="34" charset="0"/>
                <a:cs typeface="Arial" panose="020B0604020202020204" pitchFamily="34" charset="0"/>
              </a:rPr>
              <a:t>t</a:t>
            </a: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2 for ASD)</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ectangle 2"/>
          <p:cNvSpPr/>
          <p:nvPr/>
        </p:nvSpPr>
        <p:spPr>
          <a:xfrm>
            <a:off x="1824110" y="3699459"/>
            <a:ext cx="8065477" cy="2903359"/>
          </a:xfrm>
          <a:prstGeom prst="rect">
            <a:avLst/>
          </a:prstGeom>
        </p:spPr>
        <p:txBody>
          <a:bodyPr wrap="square">
            <a:spAutoFit/>
          </a:bodyPr>
          <a:lstStyle/>
          <a:p>
            <a:pPr>
              <a:lnSpc>
                <a:spcPct val="115000"/>
              </a:lnSpc>
              <a:spcAft>
                <a:spcPts val="1000"/>
              </a:spcAft>
            </a:pPr>
            <a:r>
              <a:rPr lang="en-US" sz="2000" dirty="0">
                <a:latin typeface="Times New Roman" panose="02020603050405020304" pitchFamily="18" charset="0"/>
                <a:ea typeface="Calibri" panose="020F0502020204030204" pitchFamily="34" charset="0"/>
                <a:cs typeface="Arial" panose="020B0604020202020204" pitchFamily="34" charset="0"/>
              </a:rPr>
              <a:t>Where:</a:t>
            </a:r>
            <a:endParaRPr lang="en-US" sz="2000" dirty="0">
              <a:latin typeface="Calibri" panose="020F0502020204030204" pitchFamily="34" charset="0"/>
              <a:ea typeface="Calibri" panose="020F0502020204030204" pitchFamily="34" charset="0"/>
              <a:cs typeface="Arial" panose="020B0604020202020204" pitchFamily="34" charset="0"/>
            </a:endParaRPr>
          </a:p>
          <a:p>
            <a:pPr marL="742950" lvl="1" indent="-285750" algn="just">
              <a:lnSpc>
                <a:spcPct val="115000"/>
              </a:lnSpc>
              <a:spcAft>
                <a:spcPts val="0"/>
              </a:spcAft>
              <a:buFont typeface="Courier New" panose="02070309020205020404" pitchFamily="49" charset="0"/>
              <a:buChar char="o"/>
            </a:pP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baseline="-25000" dirty="0">
                <a:latin typeface="Times New Roman" panose="02020603050405020304" pitchFamily="18" charset="0"/>
                <a:ea typeface="Calibri" panose="020F0502020204030204" pitchFamily="34" charset="0"/>
                <a:cs typeface="Arial" panose="020B0604020202020204" pitchFamily="34" charset="0"/>
              </a:rPr>
              <a:t>g</a:t>
            </a:r>
            <a:r>
              <a:rPr lang="en-US" sz="2000" dirty="0">
                <a:latin typeface="Times New Roman" panose="02020603050405020304" pitchFamily="18" charset="0"/>
                <a:ea typeface="Calibri" panose="020F0502020204030204" pitchFamily="34" charset="0"/>
                <a:cs typeface="Arial" panose="020B0604020202020204" pitchFamily="34" charset="0"/>
              </a:rPr>
              <a:t> = gross area of member, in</a:t>
            </a:r>
            <a:r>
              <a:rPr lang="en-US" sz="2000" baseline="30000" dirty="0">
                <a:latin typeface="Times New Roman" panose="02020603050405020304" pitchFamily="18" charset="0"/>
                <a:ea typeface="Calibri" panose="020F0502020204030204" pitchFamily="34" charset="0"/>
                <a:cs typeface="Arial" panose="020B0604020202020204" pitchFamily="34" charset="0"/>
              </a:rPr>
              <a:t>2</a:t>
            </a:r>
            <a:r>
              <a:rPr lang="en-US" sz="2000" dirty="0">
                <a:latin typeface="Times New Roman" panose="02020603050405020304" pitchFamily="18" charset="0"/>
                <a:ea typeface="Calibri" panose="020F0502020204030204" pitchFamily="34" charset="0"/>
                <a:cs typeface="Arial" panose="020B0604020202020204" pitchFamily="34" charset="0"/>
              </a:rPr>
              <a:t> (mm</a:t>
            </a:r>
            <a:r>
              <a:rPr lang="en-US" sz="2000" baseline="30000" dirty="0">
                <a:latin typeface="Times New Roman" panose="02020603050405020304" pitchFamily="18" charset="0"/>
                <a:ea typeface="Calibri" panose="020F0502020204030204" pitchFamily="34" charset="0"/>
                <a:cs typeface="Arial" panose="020B0604020202020204" pitchFamily="34" charset="0"/>
              </a:rPr>
              <a:t>2</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sz="2000" dirty="0">
              <a:latin typeface="Calibri" panose="020F0502020204030204" pitchFamily="34" charset="0"/>
              <a:ea typeface="Calibri" panose="020F0502020204030204" pitchFamily="34" charset="0"/>
              <a:cs typeface="Arial" panose="020B0604020202020204" pitchFamily="34" charset="0"/>
            </a:endParaRPr>
          </a:p>
          <a:p>
            <a:pPr marL="742950" lvl="1" indent="-285750" algn="just">
              <a:lnSpc>
                <a:spcPct val="115000"/>
              </a:lnSpc>
              <a:spcAft>
                <a:spcPts val="0"/>
              </a:spcAft>
              <a:buFont typeface="Courier New" panose="02070309020205020404" pitchFamily="49" charset="0"/>
              <a:buChar char="o"/>
            </a:pP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baseline="-25000" dirty="0">
                <a:latin typeface="Times New Roman" panose="02020603050405020304" pitchFamily="18" charset="0"/>
                <a:ea typeface="Calibri" panose="020F0502020204030204" pitchFamily="34" charset="0"/>
                <a:cs typeface="Arial" panose="020B0604020202020204" pitchFamily="34" charset="0"/>
              </a:rPr>
              <a:t>e</a:t>
            </a:r>
            <a:r>
              <a:rPr lang="en-US" sz="2000" dirty="0">
                <a:latin typeface="Times New Roman" panose="02020603050405020304" pitchFamily="18" charset="0"/>
                <a:ea typeface="Calibri" panose="020F0502020204030204" pitchFamily="34" charset="0"/>
                <a:cs typeface="Arial" panose="020B0604020202020204" pitchFamily="34" charset="0"/>
              </a:rPr>
              <a:t> = effective net area, in</a:t>
            </a:r>
            <a:r>
              <a:rPr lang="en-US" sz="2000" baseline="30000" dirty="0">
                <a:latin typeface="Times New Roman" panose="02020603050405020304" pitchFamily="18" charset="0"/>
                <a:ea typeface="Calibri" panose="020F0502020204030204" pitchFamily="34" charset="0"/>
                <a:cs typeface="Arial" panose="020B0604020202020204" pitchFamily="34" charset="0"/>
              </a:rPr>
              <a:t>2</a:t>
            </a:r>
            <a:r>
              <a:rPr lang="en-US" sz="2000" dirty="0">
                <a:latin typeface="Times New Roman" panose="02020603050405020304" pitchFamily="18" charset="0"/>
                <a:ea typeface="Calibri" panose="020F0502020204030204" pitchFamily="34" charset="0"/>
                <a:cs typeface="Arial" panose="020B0604020202020204" pitchFamily="34" charset="0"/>
              </a:rPr>
              <a:t> (mm</a:t>
            </a:r>
            <a:r>
              <a:rPr lang="en-US" sz="2000" baseline="30000" dirty="0">
                <a:latin typeface="Times New Roman" panose="02020603050405020304" pitchFamily="18" charset="0"/>
                <a:ea typeface="Calibri" panose="020F0502020204030204" pitchFamily="34" charset="0"/>
                <a:cs typeface="Arial" panose="020B0604020202020204" pitchFamily="34" charset="0"/>
              </a:rPr>
              <a:t>2</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sz="2000" dirty="0">
              <a:latin typeface="Calibri" panose="020F0502020204030204" pitchFamily="34" charset="0"/>
              <a:ea typeface="Calibri" panose="020F0502020204030204" pitchFamily="34" charset="0"/>
              <a:cs typeface="Arial" panose="020B0604020202020204" pitchFamily="34" charset="0"/>
            </a:endParaRPr>
          </a:p>
          <a:p>
            <a:pPr marL="1143000" lvl="2" indent="-228600" algn="just">
              <a:lnSpc>
                <a:spcPct val="115000"/>
              </a:lnSpc>
              <a:spcAft>
                <a:spcPts val="0"/>
              </a:spcAft>
              <a:buFont typeface="Wingdings" panose="05000000000000000000" pitchFamily="2" charset="2"/>
              <a:buChar char=""/>
            </a:pPr>
            <a:r>
              <a:rPr lang="en-US" sz="2000" dirty="0">
                <a:latin typeface="Times New Roman" panose="02020603050405020304" pitchFamily="18" charset="0"/>
                <a:ea typeface="Calibri" panose="020F0502020204030204" pitchFamily="34" charset="0"/>
                <a:cs typeface="Arial" panose="020B0604020202020204" pitchFamily="34" charset="0"/>
              </a:rPr>
              <a:t>For Bolted connections: Ae = U x An</a:t>
            </a:r>
            <a:endParaRPr lang="en-US" sz="2000" dirty="0">
              <a:latin typeface="Calibri" panose="020F0502020204030204" pitchFamily="34" charset="0"/>
              <a:ea typeface="Calibri" panose="020F0502020204030204" pitchFamily="34" charset="0"/>
              <a:cs typeface="Arial" panose="020B0604020202020204" pitchFamily="34" charset="0"/>
            </a:endParaRPr>
          </a:p>
          <a:p>
            <a:pPr marL="1143000" lvl="2" indent="-228600" algn="just">
              <a:lnSpc>
                <a:spcPct val="115000"/>
              </a:lnSpc>
              <a:spcAft>
                <a:spcPts val="0"/>
              </a:spcAft>
              <a:buFont typeface="Wingdings" panose="05000000000000000000" pitchFamily="2" charset="2"/>
              <a:buChar char=""/>
            </a:pPr>
            <a:r>
              <a:rPr lang="en-US" sz="2000" dirty="0">
                <a:latin typeface="Times New Roman" panose="02020603050405020304" pitchFamily="18" charset="0"/>
                <a:ea typeface="Calibri" panose="020F0502020204030204" pitchFamily="34" charset="0"/>
                <a:cs typeface="Arial" panose="020B0604020202020204" pitchFamily="34" charset="0"/>
              </a:rPr>
              <a:t>For welded connection: Ae = U x Ag</a:t>
            </a:r>
            <a:endParaRPr lang="en-US" sz="2000" dirty="0">
              <a:latin typeface="Calibri" panose="020F0502020204030204" pitchFamily="34" charset="0"/>
              <a:ea typeface="Calibri" panose="020F0502020204030204" pitchFamily="34" charset="0"/>
              <a:cs typeface="Arial" panose="020B0604020202020204" pitchFamily="34" charset="0"/>
            </a:endParaRPr>
          </a:p>
          <a:p>
            <a:pPr marL="742950" lvl="1" indent="-285750" algn="just">
              <a:lnSpc>
                <a:spcPct val="115000"/>
              </a:lnSpc>
              <a:spcAft>
                <a:spcPts val="0"/>
              </a:spcAft>
              <a:buFont typeface="Courier New" panose="02070309020205020404" pitchFamily="49" charset="0"/>
              <a:buChar char="o"/>
            </a:pPr>
            <a:r>
              <a:rPr lang="en-US" sz="2000" dirty="0" err="1">
                <a:latin typeface="Times New Roman" panose="02020603050405020304" pitchFamily="18" charset="0"/>
                <a:ea typeface="Calibri" panose="020F0502020204030204" pitchFamily="34" charset="0"/>
                <a:cs typeface="Arial" panose="020B0604020202020204" pitchFamily="34" charset="0"/>
              </a:rPr>
              <a:t>F</a:t>
            </a:r>
            <a:r>
              <a:rPr lang="en-US" sz="2000" baseline="-25000" dirty="0" err="1">
                <a:latin typeface="Times New Roman" panose="02020603050405020304" pitchFamily="18" charset="0"/>
                <a:ea typeface="Calibri" panose="020F0502020204030204" pitchFamily="34" charset="0"/>
                <a:cs typeface="Arial" panose="020B0604020202020204" pitchFamily="34" charset="0"/>
              </a:rPr>
              <a:t>y</a:t>
            </a:r>
            <a:r>
              <a:rPr lang="en-US" sz="2000" dirty="0">
                <a:latin typeface="Times New Roman" panose="02020603050405020304" pitchFamily="18" charset="0"/>
                <a:ea typeface="Calibri" panose="020F0502020204030204" pitchFamily="34" charset="0"/>
                <a:cs typeface="Arial" panose="020B0604020202020204" pitchFamily="34" charset="0"/>
              </a:rPr>
              <a:t> = specified minimum yield stress, </a:t>
            </a:r>
            <a:r>
              <a:rPr lang="en-US" sz="2000" dirty="0" err="1">
                <a:latin typeface="Times New Roman" panose="02020603050405020304" pitchFamily="18" charset="0"/>
                <a:ea typeface="Calibri" panose="020F0502020204030204" pitchFamily="34" charset="0"/>
                <a:cs typeface="Arial" panose="020B0604020202020204" pitchFamily="34" charset="0"/>
              </a:rPr>
              <a:t>ksi</a:t>
            </a:r>
            <a:r>
              <a:rPr lang="en-US" sz="2000" dirty="0">
                <a:latin typeface="Times New Roman" panose="02020603050405020304" pitchFamily="18" charset="0"/>
                <a:ea typeface="Calibri" panose="020F0502020204030204" pitchFamily="34" charset="0"/>
                <a:cs typeface="Arial" panose="020B0604020202020204" pitchFamily="34" charset="0"/>
              </a:rPr>
              <a:t> (MPa)</a:t>
            </a:r>
            <a:endParaRPr lang="en-US" sz="2000" dirty="0">
              <a:latin typeface="Calibri" panose="020F0502020204030204" pitchFamily="34" charset="0"/>
              <a:ea typeface="Calibri" panose="020F0502020204030204" pitchFamily="34" charset="0"/>
              <a:cs typeface="Arial" panose="020B0604020202020204" pitchFamily="34" charset="0"/>
            </a:endParaRPr>
          </a:p>
          <a:p>
            <a:pPr marL="742950" lvl="1" indent="-285750" algn="just">
              <a:lnSpc>
                <a:spcPct val="115000"/>
              </a:lnSpc>
              <a:spcAft>
                <a:spcPts val="0"/>
              </a:spcAft>
              <a:buFont typeface="Courier New" panose="02070309020205020404" pitchFamily="49" charset="0"/>
              <a:buChar char="o"/>
            </a:pPr>
            <a:r>
              <a:rPr lang="en-US" sz="2000" dirty="0">
                <a:latin typeface="Times New Roman" panose="02020603050405020304" pitchFamily="18" charset="0"/>
                <a:ea typeface="Calibri" panose="020F0502020204030204" pitchFamily="34" charset="0"/>
                <a:cs typeface="Arial" panose="020B0604020202020204" pitchFamily="34" charset="0"/>
              </a:rPr>
              <a:t>F</a:t>
            </a:r>
            <a:r>
              <a:rPr lang="en-US" sz="2000" baseline="-25000" dirty="0">
                <a:latin typeface="Times New Roman" panose="02020603050405020304" pitchFamily="18" charset="0"/>
                <a:ea typeface="Calibri" panose="020F0502020204030204" pitchFamily="34" charset="0"/>
                <a:cs typeface="Arial" panose="020B0604020202020204" pitchFamily="34" charset="0"/>
              </a:rPr>
              <a:t>u</a:t>
            </a:r>
            <a:r>
              <a:rPr lang="en-US" sz="2000" dirty="0">
                <a:latin typeface="Times New Roman" panose="02020603050405020304" pitchFamily="18" charset="0"/>
                <a:ea typeface="Calibri" panose="020F0502020204030204" pitchFamily="34" charset="0"/>
                <a:cs typeface="Arial" panose="020B0604020202020204" pitchFamily="34" charset="0"/>
              </a:rPr>
              <a:t> = specified minimum tensile strength, </a:t>
            </a:r>
            <a:r>
              <a:rPr lang="en-US" sz="2000" dirty="0" err="1">
                <a:latin typeface="Times New Roman" panose="02020603050405020304" pitchFamily="18" charset="0"/>
                <a:ea typeface="Calibri" panose="020F0502020204030204" pitchFamily="34" charset="0"/>
                <a:cs typeface="Arial" panose="020B0604020202020204" pitchFamily="34" charset="0"/>
              </a:rPr>
              <a:t>ksi</a:t>
            </a:r>
            <a:r>
              <a:rPr lang="en-US" sz="2000" dirty="0">
                <a:latin typeface="Times New Roman" panose="02020603050405020304" pitchFamily="18" charset="0"/>
                <a:ea typeface="Calibri" panose="020F0502020204030204" pitchFamily="34" charset="0"/>
                <a:cs typeface="Arial" panose="020B0604020202020204" pitchFamily="34" charset="0"/>
              </a:rPr>
              <a:t> (MPa)</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ts val="550"/>
              </a:lnSpc>
              <a:spcBef>
                <a:spcPts val="5"/>
              </a:spcBef>
              <a:spcAft>
                <a:spcPts val="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sz="2000" dirty="0">
              <a:latin typeface="Calibri" panose="020F0502020204030204" pitchFamily="34" charset="0"/>
              <a:ea typeface="Calibri" panose="020F0502020204030204" pitchFamily="34" charset="0"/>
              <a:cs typeface="Arial" panose="020B0604020202020204" pitchFamily="34" charset="0"/>
            </a:endParaRPr>
          </a:p>
          <a:p>
            <a:pPr>
              <a:lnSpc>
                <a:spcPts val="1000"/>
              </a:lnSpc>
              <a:spcAft>
                <a:spcPts val="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Oval 4"/>
          <p:cNvSpPr/>
          <p:nvPr/>
        </p:nvSpPr>
        <p:spPr>
          <a:xfrm>
            <a:off x="8257735" y="3699459"/>
            <a:ext cx="3713871" cy="2687273"/>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IQ" dirty="0"/>
          </a:p>
        </p:txBody>
      </p:sp>
      <p:sp>
        <p:nvSpPr>
          <p:cNvPr id="6" name="Rectangle 5"/>
          <p:cNvSpPr/>
          <p:nvPr/>
        </p:nvSpPr>
        <p:spPr>
          <a:xfrm>
            <a:off x="8684456" y="4020506"/>
            <a:ext cx="3047999" cy="1813317"/>
          </a:xfrm>
          <a:prstGeom prst="rect">
            <a:avLst/>
          </a:prstGeom>
        </p:spPr>
        <p:txBody>
          <a:bodyPr wrap="square">
            <a:spAutoFit/>
          </a:bodyPr>
          <a:lstStyle/>
          <a:p>
            <a:pPr>
              <a:lnSpc>
                <a:spcPts val="1000"/>
              </a:lnSpc>
              <a:spcAft>
                <a:spcPts val="0"/>
              </a:spcAft>
            </a:pPr>
            <a:r>
              <a:rPr lang="en-US" sz="11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spc="-5" dirty="0" smtClean="0">
                <a:latin typeface="Times New Roman" panose="02020603050405020304" pitchFamily="18" charset="0"/>
                <a:ea typeface="Calibri" panose="020F0502020204030204" pitchFamily="34" charset="0"/>
                <a:cs typeface="Arial" panose="020B0604020202020204" pitchFamily="34" charset="0"/>
              </a:rPr>
              <a:t>V</a:t>
            </a:r>
            <a:r>
              <a:rPr lang="en-US" dirty="0" smtClean="0">
                <a:latin typeface="Times New Roman" panose="02020603050405020304" pitchFamily="18" charset="0"/>
                <a:ea typeface="Calibri" panose="020F0502020204030204" pitchFamily="34" charset="0"/>
                <a:cs typeface="Arial" panose="020B0604020202020204" pitchFamily="34" charset="0"/>
              </a:rPr>
              <a:t>a</a:t>
            </a:r>
            <a:r>
              <a:rPr lang="en-US" spc="5" dirty="0" smtClean="0">
                <a:latin typeface="Times New Roman" panose="02020603050405020304" pitchFamily="18" charset="0"/>
                <a:ea typeface="Calibri" panose="020F0502020204030204" pitchFamily="34" charset="0"/>
                <a:cs typeface="Arial" panose="020B0604020202020204" pitchFamily="34" charset="0"/>
              </a:rPr>
              <a:t>lu</a:t>
            </a:r>
            <a:r>
              <a:rPr lang="en-US" spc="-10" dirty="0" smtClean="0">
                <a:latin typeface="Times New Roman" panose="02020603050405020304" pitchFamily="18" charset="0"/>
                <a:ea typeface="Calibri" panose="020F0502020204030204" pitchFamily="34" charset="0"/>
                <a:cs typeface="Arial" panose="020B0604020202020204" pitchFamily="34" charset="0"/>
              </a:rPr>
              <a:t>e</a:t>
            </a:r>
            <a:r>
              <a:rPr lang="en-US" dirty="0" smtClean="0">
                <a:latin typeface="Times New Roman" panose="02020603050405020304" pitchFamily="18" charset="0"/>
                <a:ea typeface="Calibri" panose="020F0502020204030204" pitchFamily="34" charset="0"/>
                <a:cs typeface="Arial" panose="020B0604020202020204" pitchFamily="34" charset="0"/>
              </a:rPr>
              <a:t>s</a:t>
            </a:r>
            <a:r>
              <a:rPr lang="en-US" spc="80" dirty="0" smtClean="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f</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dirty="0" err="1">
                <a:latin typeface="Times New Roman" panose="02020603050405020304" pitchFamily="18" charset="0"/>
                <a:ea typeface="Calibri" panose="020F0502020204030204" pitchFamily="34" charset="0"/>
                <a:cs typeface="Arial" panose="020B0604020202020204" pitchFamily="34" charset="0"/>
              </a:rPr>
              <a:t>F</a:t>
            </a:r>
            <a:r>
              <a:rPr lang="en-US" sz="1050" dirty="0" err="1">
                <a:latin typeface="Times New Roman" panose="02020603050405020304" pitchFamily="18" charset="0"/>
                <a:ea typeface="Calibri" panose="020F0502020204030204" pitchFamily="34" charset="0"/>
                <a:cs typeface="Arial" panose="020B0604020202020204" pitchFamily="34" charset="0"/>
              </a:rPr>
              <a:t>y</a:t>
            </a:r>
            <a:r>
              <a:rPr lang="en-US" sz="1050" spc="19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7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F</a:t>
            </a:r>
            <a:r>
              <a:rPr lang="en-US" sz="1050" dirty="0">
                <a:latin typeface="Times New Roman" panose="02020603050405020304" pitchFamily="18" charset="0"/>
                <a:ea typeface="Calibri" panose="020F0502020204030204" pitchFamily="34" charset="0"/>
                <a:cs typeface="Arial" panose="020B0604020202020204" pitchFamily="34" charset="0"/>
              </a:rPr>
              <a:t>u</a:t>
            </a:r>
            <a:r>
              <a:rPr lang="en-US" sz="1050" spc="20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are</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p</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spc="-5" dirty="0">
                <a:latin typeface="Times New Roman" panose="02020603050405020304" pitchFamily="18" charset="0"/>
                <a:ea typeface="Calibri" panose="020F0502020204030204" pitchFamily="34" charset="0"/>
                <a:cs typeface="Arial" panose="020B0604020202020204" pitchFamily="34" charset="0"/>
              </a:rPr>
              <a:t>v</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dirty="0">
                <a:latin typeface="Times New Roman" panose="02020603050405020304" pitchFamily="18" charset="0"/>
                <a:ea typeface="Calibri" panose="020F0502020204030204" pitchFamily="34" charset="0"/>
                <a:cs typeface="Arial" panose="020B0604020202020204" pitchFamily="34" charset="0"/>
              </a:rPr>
              <a:t>ed</a:t>
            </a:r>
            <a:r>
              <a:rPr lang="en-US" spc="7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7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70" dirty="0">
                <a:latin typeface="Times New Roman" panose="02020603050405020304" pitchFamily="18" charset="0"/>
                <a:ea typeface="Calibri" panose="020F0502020204030204" pitchFamily="34" charset="0"/>
                <a:cs typeface="Arial" panose="020B0604020202020204" pitchFamily="34" charset="0"/>
              </a:rPr>
              <a:t> 2-3 and </a:t>
            </a:r>
            <a:r>
              <a:rPr lang="en-US" spc="20" dirty="0">
                <a:latin typeface="Times New Roman" panose="02020603050405020304" pitchFamily="18" charset="0"/>
                <a:ea typeface="Calibri" panose="020F0502020204030204" pitchFamily="34" charset="0"/>
                <a:cs typeface="Arial" panose="020B0604020202020204" pitchFamily="34" charset="0"/>
              </a:rPr>
              <a:t>2</a:t>
            </a:r>
            <a:r>
              <a:rPr lang="en-US" dirty="0">
                <a:latin typeface="Times New Roman" panose="02020603050405020304" pitchFamily="18" charset="0"/>
                <a:ea typeface="Calibri" panose="020F0502020204030204" pitchFamily="34" charset="0"/>
                <a:cs typeface="Arial" panose="020B0604020202020204" pitchFamily="34" charset="0"/>
              </a:rPr>
              <a:t>-4</a:t>
            </a:r>
            <a:r>
              <a:rPr lang="en-US" spc="6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7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ISC</a:t>
            </a:r>
            <a:r>
              <a:rPr lang="en-US" spc="80" dirty="0">
                <a:latin typeface="Times New Roman" panose="02020603050405020304" pitchFamily="18" charset="0"/>
                <a:ea typeface="Calibri" panose="020F0502020204030204" pitchFamily="34" charset="0"/>
                <a:cs typeface="Arial" panose="020B0604020202020204" pitchFamily="34" charset="0"/>
              </a:rPr>
              <a:t> </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nu</a:t>
            </a:r>
            <a:r>
              <a:rPr lang="en-US" dirty="0">
                <a:latin typeface="Times New Roman" panose="02020603050405020304" pitchFamily="18" charset="0"/>
                <a:ea typeface="Calibri" panose="020F0502020204030204" pitchFamily="34" charset="0"/>
                <a:cs typeface="Arial" panose="020B0604020202020204" pitchFamily="34" charset="0"/>
              </a:rPr>
              <a:t>al</a:t>
            </a:r>
            <a:r>
              <a:rPr lang="en-US" spc="7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f</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r </a:t>
            </a:r>
            <a:r>
              <a:rPr lang="en-US" spc="5" dirty="0">
                <a:latin typeface="Times New Roman" panose="02020603050405020304" pitchFamily="18" charset="0"/>
                <a:ea typeface="Calibri" panose="020F0502020204030204" pitchFamily="34" charset="0"/>
                <a:cs typeface="Arial" panose="020B0604020202020204" pitchFamily="34" charset="0"/>
              </a:rPr>
              <a:t>th</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M</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st</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spc="-10"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ral</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st</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dirty="0">
                <a:latin typeface="Times New Roman" panose="02020603050405020304" pitchFamily="18" charset="0"/>
                <a:ea typeface="Calibri" panose="020F0502020204030204" pitchFamily="34" charset="0"/>
                <a:cs typeface="Arial" panose="020B0604020202020204" pitchFamily="34" charset="0"/>
              </a:rPr>
              <a:t>ar</a:t>
            </a:r>
            <a:r>
              <a:rPr lang="en-US" spc="5" dirty="0">
                <a:latin typeface="Times New Roman" panose="02020603050405020304" pitchFamily="18" charset="0"/>
                <a:ea typeface="Calibri" panose="020F0502020204030204" pitchFamily="34" charset="0"/>
                <a:cs typeface="Arial" panose="020B0604020202020204" pitchFamily="34" charset="0"/>
              </a:rPr>
              <a:t>k</a:t>
            </a:r>
            <a:r>
              <a:rPr lang="en-US" dirty="0">
                <a:latin typeface="Times New Roman" panose="02020603050405020304" pitchFamily="18" charset="0"/>
                <a:ea typeface="Calibri" panose="020F0502020204030204" pitchFamily="34" charset="0"/>
                <a:cs typeface="Arial" panose="020B0604020202020204" pitchFamily="34" charset="0"/>
              </a:rPr>
              <a:t>et</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15" dirty="0">
                <a:latin typeface="Times New Roman" panose="02020603050405020304" pitchFamily="18" charset="0"/>
                <a:ea typeface="Calibri" panose="020F0502020204030204" pitchFamily="34" charset="0"/>
                <a:cs typeface="Arial" panose="020B0604020202020204" pitchFamily="34" charset="0"/>
              </a:rPr>
              <a:t>y</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96992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21059" y="366982"/>
            <a:ext cx="9570720" cy="4643835"/>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Gross and Net area determination:</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550"/>
              </a:lnSpc>
              <a:spcBef>
                <a:spcPts val="35"/>
              </a:spcBef>
              <a:spcAft>
                <a:spcPts val="0"/>
              </a:spcAft>
            </a:pPr>
            <a:r>
              <a:rPr lang="en-US" sz="8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1000"/>
              </a:lnSpc>
              <a:spcAft>
                <a:spcPts val="0"/>
              </a:spcAft>
            </a:pPr>
            <a:r>
              <a:rPr lang="en-US" sz="11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Gross area</a:t>
            </a:r>
            <a:r>
              <a:rPr lang="en-US" dirty="0">
                <a:latin typeface="Times New Roman" panose="02020603050405020304" pitchFamily="18" charset="0"/>
                <a:ea typeface="Calibri" panose="020F0502020204030204" pitchFamily="34" charset="0"/>
                <a:cs typeface="Arial" panose="020B0604020202020204" pitchFamily="34" charset="0"/>
              </a:rPr>
              <a:t>: the gross area of a member is the total cross-sectional area.</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Net area:</a:t>
            </a:r>
            <a:r>
              <a:rPr lang="en-US" dirty="0">
                <a:latin typeface="Times New Roman" panose="02020603050405020304" pitchFamily="18" charset="0"/>
                <a:ea typeface="Calibri" panose="020F0502020204030204" pitchFamily="34" charset="0"/>
                <a:cs typeface="Arial" panose="020B0604020202020204" pitchFamily="34" charset="0"/>
              </a:rPr>
              <a:t> the net area of a member is the products of the thickness and the net width of each element computed as follows: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In computing net area for tension and shear, the width of a bolt hole shall be taken as 1/16 in greater than the nominal dimension of the hole (or the width of the bolt hole = the value from table J3.3 + 1/16).</a:t>
            </a:r>
            <a:endParaRPr lang="en-US" sz="1400" dirty="0">
              <a:latin typeface="Calibri" panose="020F0502020204030204" pitchFamily="34" charset="0"/>
              <a:ea typeface="Calibri" panose="020F0502020204030204" pitchFamily="34" charset="0"/>
              <a:cs typeface="Arial" panose="020B0604020202020204" pitchFamily="34" charset="0"/>
            </a:endParaRPr>
          </a:p>
          <a:p>
            <a:pPr marL="45720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For a chain of holes extending across a part in any diagonal or zigzag line, the net width of the part shall be obtained by deducting from the gross width the sum of the diameters or slot dimensions of all holes in the chain and adding, for each gage space in the chain, the quantity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457200">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0979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2595283" y="303310"/>
            <a:ext cx="7180729"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a:t>
            </a:r>
            <a:r>
              <a:rPr kumimoji="0" lang="en-US" altLang="ar-IQ" sz="2000" b="1" i="0" u="none" strike="noStrike" cap="none" normalizeH="0" baseline="3000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2</a:t>
            </a:r>
            <a:r>
              <a:rPr kumimoji="0" lang="en-US" altLang="ar-IQ" sz="20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/4g</a:t>
            </a:r>
            <a:endParaRPr kumimoji="0" lang="en-US" altLang="ar-IQ" sz="2000" b="0" i="0" u="none" strike="noStrike" cap="none" normalizeH="0" baseline="0" dirty="0" smtClean="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 = longitudinal center to center spacing (pitch) of any two </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consecutive holes, in. </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2000" b="0" i="0" u="none" strike="noStrike" cap="none" normalizeH="0" baseline="0" dirty="0" smtClean="0">
              <a:ln>
                <a:noFill/>
              </a:ln>
              <a:solidFill>
                <a:schemeClr val="tx1"/>
              </a:solidFill>
              <a:effectLst/>
            </a:endParaRPr>
          </a:p>
        </p:txBody>
      </p:sp>
      <p:pic>
        <p:nvPicPr>
          <p:cNvPr id="3073"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004226" y="1626749"/>
            <a:ext cx="8902591" cy="188128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3565339" y="3994423"/>
            <a:ext cx="6640979"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 = transverse center to center spacing (gage) between fastener gage lines, in.</a:t>
            </a:r>
            <a:endParaRPr kumimoji="0" lang="en-US" altLang="ar-IQ"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 determining the net area across plug or slot welds, the weld metal shall not be considered as adding to the net area.</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ar-IQ" sz="20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Section J4.1 (b) limits An to a maximum of 0.85 Ag for splice plates</a:t>
            </a:r>
            <a:r>
              <a:rPr kumimoji="0" lang="en-US" altLang="ar-IQ" sz="2000" b="0" i="0" u="none" strike="noStrike" cap="none" normalizeH="0" baseline="0" dirty="0" smtClean="0">
                <a:ln>
                  <a:noFill/>
                </a:ln>
                <a:solidFill>
                  <a:schemeClr val="tx1"/>
                </a:solidFill>
                <a:effectLst/>
              </a:rPr>
              <a:t> </a:t>
            </a:r>
          </a:p>
        </p:txBody>
      </p:sp>
      <p:sp>
        <p:nvSpPr>
          <p:cNvPr id="4" name="Rectangle 3"/>
          <p:cNvSpPr/>
          <p:nvPr/>
        </p:nvSpPr>
        <p:spPr>
          <a:xfrm>
            <a:off x="3565339" y="5690377"/>
            <a:ext cx="6096000" cy="729430"/>
          </a:xfrm>
          <a:prstGeom prst="rect">
            <a:avLst/>
          </a:prstGeom>
        </p:spPr>
        <p:txBody>
          <a:bodyPr>
            <a:spAutoFit/>
          </a:bodyPr>
          <a:lstStyle/>
          <a:p>
            <a:pPr marL="228600" algn="ctr">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228600" algn="ctr">
              <a:lnSpc>
                <a:spcPct val="115000"/>
              </a:lnSpc>
              <a:spcAft>
                <a:spcPts val="0"/>
              </a:spcAf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OR </a:t>
            </a:r>
            <a:r>
              <a:rPr lang="en-US" dirty="0" err="1">
                <a:solidFill>
                  <a:srgbClr val="008080"/>
                </a:solidFill>
                <a:latin typeface="Arial" panose="020B0604020202020204" pitchFamily="34" charset="0"/>
                <a:ea typeface="Calibri" panose="020F0502020204030204" pitchFamily="34" charset="0"/>
                <a:cs typeface="Arial" panose="020B0604020202020204" pitchFamily="34" charset="0"/>
              </a:rPr>
              <a:t>wn</a:t>
            </a: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 = </a:t>
            </a:r>
            <a:r>
              <a:rPr lang="en-US" dirty="0" err="1">
                <a:solidFill>
                  <a:srgbClr val="008080"/>
                </a:solidFill>
                <a:latin typeface="Arial" panose="020B0604020202020204" pitchFamily="34" charset="0"/>
                <a:ea typeface="Calibri" panose="020F0502020204030204" pitchFamily="34" charset="0"/>
                <a:cs typeface="Arial" panose="020B0604020202020204" pitchFamily="34" charset="0"/>
              </a:rPr>
              <a:t>wg</a:t>
            </a: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 – Σ (D+1/8) + n s² / 4g.</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26764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email">
            <a:extLst>
              <a:ext uri="{28A0092B-C50C-407E-A947-70E740481C1C}">
                <a14:useLocalDpi xmlns:a14="http://schemas.microsoft.com/office/drawing/2010/main"/>
              </a:ext>
            </a:extLst>
          </a:blip>
          <a:srcRect/>
          <a:stretch>
            <a:fillRect/>
          </a:stretch>
        </p:blipFill>
        <p:spPr bwMode="auto">
          <a:xfrm>
            <a:off x="2711543" y="354348"/>
            <a:ext cx="3971925" cy="2200910"/>
          </a:xfrm>
          <a:prstGeom prst="rect">
            <a:avLst/>
          </a:prstGeom>
          <a:noFill/>
          <a:ln w="9525">
            <a:noFill/>
            <a:miter lim="800000"/>
            <a:headEnd/>
            <a:tailEnd/>
          </a:ln>
        </p:spPr>
      </p:pic>
      <p:pic>
        <p:nvPicPr>
          <p:cNvPr id="5" name="Picture 4"/>
          <p:cNvPicPr/>
          <p:nvPr/>
        </p:nvPicPr>
        <p:blipFill>
          <a:blip r:embed="rId3" cstate="email">
            <a:extLst>
              <a:ext uri="{28A0092B-C50C-407E-A947-70E740481C1C}">
                <a14:useLocalDpi xmlns:a14="http://schemas.microsoft.com/office/drawing/2010/main"/>
              </a:ext>
            </a:extLst>
          </a:blip>
          <a:srcRect/>
          <a:stretch>
            <a:fillRect/>
          </a:stretch>
        </p:blipFill>
        <p:spPr bwMode="auto">
          <a:xfrm>
            <a:off x="8158199" y="125748"/>
            <a:ext cx="3809365" cy="3046095"/>
          </a:xfrm>
          <a:prstGeom prst="rect">
            <a:avLst/>
          </a:prstGeom>
          <a:noFill/>
          <a:ln w="9525">
            <a:noFill/>
            <a:miter lim="800000"/>
            <a:headEnd/>
            <a:tailEnd/>
          </a:ln>
        </p:spPr>
      </p:pic>
      <p:sp>
        <p:nvSpPr>
          <p:cNvPr id="6" name="Rectangle 5"/>
          <p:cNvSpPr/>
          <p:nvPr/>
        </p:nvSpPr>
        <p:spPr>
          <a:xfrm>
            <a:off x="2308412" y="2555258"/>
            <a:ext cx="6096000" cy="4087273"/>
          </a:xfrm>
          <a:prstGeom prst="rect">
            <a:avLst/>
          </a:prstGeom>
        </p:spPr>
        <p:txBody>
          <a:bodyPr>
            <a:spAutoFit/>
          </a:bodyPr>
          <a:lstStyle/>
          <a:p>
            <a:pPr marL="342900" lvl="0" indent="-342900">
              <a:lnSpc>
                <a:spcPct val="115000"/>
              </a:lnSpc>
              <a:spcAft>
                <a:spcPts val="1000"/>
              </a:spcAft>
              <a:buFont typeface="Wingdings" panose="05000000000000000000" pitchFamily="2" charset="2"/>
              <a:buChar char=""/>
            </a:pPr>
            <a:r>
              <a:rPr lang="en-US" u="sng" dirty="0">
                <a:solidFill>
                  <a:srgbClr val="008080"/>
                </a:solidFill>
                <a:latin typeface="Arial" panose="020B0604020202020204" pitchFamily="34" charset="0"/>
                <a:ea typeface="Calibri" panose="020F0502020204030204" pitchFamily="34" charset="0"/>
                <a:cs typeface="Arial" panose="020B0604020202020204" pitchFamily="34" charset="0"/>
              </a:rPr>
              <a:t>BASES</a:t>
            </a:r>
            <a:r>
              <a:rPr lang="en-US" sz="2400" u="sng" dirty="0">
                <a:solidFill>
                  <a:srgbClr val="008080"/>
                </a:solidFill>
                <a:latin typeface="Arial" panose="020B0604020202020204" pitchFamily="34" charset="0"/>
                <a:ea typeface="Calibri" panose="020F0502020204030204" pitchFamily="34" charset="0"/>
                <a:cs typeface="Arial" panose="020B0604020202020204" pitchFamily="34" charset="0"/>
              </a:rPr>
              <a:t> </a:t>
            </a:r>
            <a:r>
              <a:rPr lang="en-US" u="sng" dirty="0">
                <a:solidFill>
                  <a:srgbClr val="008080"/>
                </a:solidFill>
                <a:latin typeface="Arial" panose="020B0604020202020204" pitchFamily="34" charset="0"/>
                <a:ea typeface="Calibri" panose="020F0502020204030204" pitchFamily="34" charset="0"/>
                <a:cs typeface="Arial" panose="020B0604020202020204" pitchFamily="34" charset="0"/>
              </a:rPr>
              <a:t>OF DESIGN:</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Design is process by which an optimum solution should be obtained. </a:t>
            </a:r>
            <a:endParaRPr lang="en-US" sz="12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The typical criteria are:</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Min cost.</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Min weight.</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Min construction time.</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Min </a:t>
            </a:r>
            <a:r>
              <a:rPr lang="en-US" dirty="0" err="1">
                <a:solidFill>
                  <a:srgbClr val="008080"/>
                </a:solidFill>
                <a:latin typeface="Arial" panose="020B0604020202020204" pitchFamily="34" charset="0"/>
                <a:ea typeface="Calibri" panose="020F0502020204030204" pitchFamily="34" charset="0"/>
                <a:cs typeface="Arial" panose="020B0604020202020204" pitchFamily="34" charset="0"/>
              </a:rPr>
              <a:t>labours</a:t>
            </a: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Max efficiency.</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Serve the function wanted.</a:t>
            </a:r>
            <a:endParaRPr lang="en-US" sz="12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mj-lt"/>
              <a:buAutoNum type="arabicPeriod"/>
              <a:tabLst>
                <a:tab pos="466725" algn="l"/>
              </a:tabLst>
            </a:pPr>
            <a:r>
              <a:rPr lang="en-US" dirty="0">
                <a:solidFill>
                  <a:srgbClr val="008080"/>
                </a:solidFill>
                <a:latin typeface="Arial" panose="020B0604020202020204" pitchFamily="34" charset="0"/>
                <a:ea typeface="Calibri" panose="020F0502020204030204" pitchFamily="34" charset="0"/>
                <a:cs typeface="Arial" panose="020B0604020202020204" pitchFamily="34" charset="0"/>
              </a:rPr>
              <a:t>Long life.</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p:cNvPicPr/>
          <p:nvPr/>
        </p:nvPicPr>
        <p:blipFill>
          <a:blip r:embed="rId4" cstate="email">
            <a:extLst>
              <a:ext uri="{28A0092B-C50C-407E-A947-70E740481C1C}">
                <a14:useLocalDpi xmlns:a14="http://schemas.microsoft.com/office/drawing/2010/main"/>
              </a:ext>
            </a:extLst>
          </a:blip>
          <a:srcRect/>
          <a:stretch>
            <a:fillRect/>
          </a:stretch>
        </p:blipFill>
        <p:spPr bwMode="auto">
          <a:xfrm>
            <a:off x="7347902" y="4030475"/>
            <a:ext cx="3896995" cy="2105025"/>
          </a:xfrm>
          <a:prstGeom prst="rect">
            <a:avLst/>
          </a:prstGeom>
          <a:noFill/>
          <a:ln w="9525">
            <a:noFill/>
            <a:miter lim="800000"/>
            <a:headEnd/>
            <a:tailEnd/>
          </a:ln>
        </p:spPr>
      </p:pic>
    </p:spTree>
    <p:extLst>
      <p:ext uri="{BB962C8B-B14F-4D97-AF65-F5344CB8AC3E}">
        <p14:creationId xmlns:p14="http://schemas.microsoft.com/office/powerpoint/2010/main" val="630669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BOOKS\محاضرات د.جمال\محاضرات 12-12-08الستيل\محاضرات ورد\1.jpg"/>
          <p:cNvPicPr/>
          <p:nvPr/>
        </p:nvPicPr>
        <p:blipFill>
          <a:blip r:embed="rId2" cstate="print"/>
          <a:srcRect/>
          <a:stretch>
            <a:fillRect/>
          </a:stretch>
        </p:blipFill>
        <p:spPr bwMode="auto">
          <a:xfrm>
            <a:off x="2141163" y="241038"/>
            <a:ext cx="5846389" cy="3161067"/>
          </a:xfrm>
          <a:prstGeom prst="rect">
            <a:avLst/>
          </a:prstGeom>
          <a:noFill/>
          <a:ln w="9525">
            <a:noFill/>
            <a:miter lim="800000"/>
            <a:headEnd/>
            <a:tailEnd/>
          </a:ln>
        </p:spPr>
      </p:pic>
      <p:pic>
        <p:nvPicPr>
          <p:cNvPr id="3" name="Picture 2" descr="f0620009"/>
          <p:cNvPicPr/>
          <p:nvPr/>
        </p:nvPicPr>
        <p:blipFill rotWithShape="1">
          <a:blip r:embed="rId3" cstate="email">
            <a:extLst>
              <a:ext uri="{28A0092B-C50C-407E-A947-70E740481C1C}">
                <a14:useLocalDpi xmlns:a14="http://schemas.microsoft.com/office/drawing/2010/main"/>
              </a:ext>
            </a:extLst>
          </a:blip>
          <a:srcRect/>
          <a:stretch/>
        </p:blipFill>
        <p:spPr bwMode="auto">
          <a:xfrm>
            <a:off x="6231029" y="3617257"/>
            <a:ext cx="5772150" cy="3240743"/>
          </a:xfrm>
          <a:prstGeom prst="rect">
            <a:avLst/>
          </a:prstGeom>
          <a:noFill/>
          <a:ln w="9525">
            <a:noFill/>
            <a:miter lim="800000"/>
            <a:headEnd/>
            <a:tailEnd/>
          </a:ln>
        </p:spPr>
      </p:pic>
    </p:spTree>
    <p:extLst>
      <p:ext uri="{BB962C8B-B14F-4D97-AF65-F5344CB8AC3E}">
        <p14:creationId xmlns:p14="http://schemas.microsoft.com/office/powerpoint/2010/main" val="250189377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36</TotalTime>
  <Words>394</Words>
  <Application>Microsoft Office PowerPoint</Application>
  <PresentationFormat>Widescreen</PresentationFormat>
  <Paragraphs>65</Paragraphs>
  <Slides>8</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8</vt:i4>
      </vt:variant>
    </vt:vector>
  </HeadingPairs>
  <TitlesOfParts>
    <vt:vector size="19" baseType="lpstr">
      <vt:lpstr>AMGDT</vt:lpstr>
      <vt:lpstr>Arial</vt:lpstr>
      <vt:lpstr>Calibri</vt:lpstr>
      <vt:lpstr>Century Gothic</vt:lpstr>
      <vt:lpstr>Courier New</vt:lpstr>
      <vt:lpstr>Symbol</vt:lpstr>
      <vt:lpstr>Tahoma</vt:lpstr>
      <vt:lpstr>Times New Roman</vt:lpstr>
      <vt:lpstr>Wingdings</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Haider Abbas</dc:creator>
  <cp:lastModifiedBy>Haider Abbas</cp:lastModifiedBy>
  <cp:revision>16</cp:revision>
  <dcterms:created xsi:type="dcterms:W3CDTF">2017-12-16T20:16:29Z</dcterms:created>
  <dcterms:modified xsi:type="dcterms:W3CDTF">2017-12-16T22:09:13Z</dcterms:modified>
</cp:coreProperties>
</file>